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71" r:id="rId3"/>
    <p:sldId id="257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3" r:id="rId15"/>
    <p:sldId id="267" r:id="rId16"/>
    <p:sldId id="268" r:id="rId17"/>
    <p:sldId id="274" r:id="rId18"/>
    <p:sldId id="269" r:id="rId19"/>
    <p:sldId id="270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0"/>
    <p:restoredTop sz="94648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B6184F-0DF3-2FAB-2E63-EEEBB67614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078B98-76C3-CD63-08E4-2ECC109E87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161908-5E13-7B90-37C2-A588B9A67E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6FC16-9F65-A544-B32F-117E8F06A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77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A7EFC9-DBD2-522F-DBBB-439ACE7687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6FD9EA-197A-64C3-227C-D39DB04E2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B13AA9-EE0F-FBE5-F901-7568971308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B87F1-C373-AC45-B4BC-3988565593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19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2D6723-FE24-41D2-72DE-36DD6ED3C9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667AF6-2B7F-3050-8312-B0B450C29A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7A93CA-13A1-B1DB-04FF-9A47C0FA9B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93198-2AE2-ED4E-9014-FB611C1AA6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83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D2D143-630D-BE4B-B225-4C268BFC7C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803F6B-D2A3-88D7-D7F8-58AE7A0117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72217A-F623-FAC9-7FFB-C0EBB047EC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EA15-C5A1-F749-88D4-63B506303F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97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131F94-19DB-1754-1C0B-DC552D264F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3C5D64-A9E7-AD87-3EBA-0E6971626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6E9AE5-CB74-B9AA-FDA5-5B5842D60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26863-0192-0444-9933-823275CF2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62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DE44E5-BA6F-3983-BAE0-CD91D5E250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F80194-A18A-D688-08C6-47EF3E084B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A89613-0692-C14B-36E7-2C58C081D9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BFF0-1B16-124C-BC53-65AE38941D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604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9821D5C-B4D4-7212-6839-43D3AE9110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5252A80-9798-4B75-957E-E67EA4C38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22B240-4477-90EC-D61A-D081E1AB2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1F382-1748-E341-B8B1-52311E330F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90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A6D3360-1192-012A-9AA5-17AF9D1C2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93BB957-7261-F809-A452-26E2B72290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AD8E97-F1F0-900F-BA99-E5AFF2E02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BDE00-9991-D84B-822E-6641BA9E2D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44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D9D21DF-DB75-9E7B-8EA9-D036A4FAC3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A8E6D0-9328-96C2-646A-0E1F17925D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6880AB6-3C5D-E6D4-1CA4-0BFD2C5D0F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668B8-2F97-6B4F-9D8B-00638B51A4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06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B57BF3-2264-3B90-6CBD-0B2A74FC8F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2D11ED-8F1E-13EB-5C70-8D69F43444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44C343-BC08-6FFE-19D5-0BA97A06EA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EBE59-C881-E14C-83FE-DABFD6E2A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82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42CE10-8D46-0231-9F2D-6628F1F71C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CDD6D8-8000-7885-25CB-21EEA4BE8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263CFA-6A1D-DBEA-412F-5310E06493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999C1-1F65-DD4A-8F31-85FB7DA80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15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walking on a train track&#10;&#10;Description automatically generated with low confidence">
            <a:extLst>
              <a:ext uri="{FF2B5EF4-FFF2-40B4-BE49-F238E27FC236}">
                <a16:creationId xmlns:a16="http://schemas.microsoft.com/office/drawing/2014/main" id="{42304044-DDFF-409D-083E-C91201175B0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91141" y="5429394"/>
            <a:ext cx="913604" cy="1294272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CA4140B-B540-DD16-FB47-A0C2814532B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39255" y="5771597"/>
            <a:ext cx="952069" cy="952069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C1457E79-1E39-A588-E6ED-DDDDC76C003F}"/>
              </a:ext>
            </a:extLst>
          </p:cNvPr>
          <p:cNvSpPr txBox="1"/>
          <p:nvPr userDrawn="1"/>
        </p:nvSpPr>
        <p:spPr>
          <a:xfrm>
            <a:off x="1710912" y="6402814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© Chris Cooper and CM Hall 2023, Goodfellow Publishers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992FD129-0174-26ED-6C63-CD53239312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i="1" dirty="0"/>
              <a:t>Contemporary Tourism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E0B74587-FB2B-2468-9718-D0890D34A9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Tourism Industry:</a:t>
            </a:r>
          </a:p>
          <a:p>
            <a:pPr eaLnBrk="1" hangingPunct="1"/>
            <a:r>
              <a:rPr lang="en-US" altLang="en-US"/>
              <a:t>Contemporary Issues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344468AE-3A7C-7427-8774-B3E1F9411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Benefits of KM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6CDD6825-D4F6-09A3-5955-9216D1236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Cuts learning time</a:t>
            </a:r>
          </a:p>
          <a:p>
            <a:pPr eaLnBrk="1" hangingPunct="1"/>
            <a:r>
              <a:rPr lang="en-US" altLang="en-US"/>
              <a:t>Encourages smart solutions</a:t>
            </a:r>
          </a:p>
          <a:p>
            <a:pPr eaLnBrk="1" hangingPunct="1"/>
            <a:r>
              <a:rPr lang="en-US" altLang="en-US"/>
              <a:t>Enhances responsiveness</a:t>
            </a:r>
          </a:p>
          <a:p>
            <a:pPr eaLnBrk="1" hangingPunct="1"/>
            <a:r>
              <a:rPr lang="en-US" altLang="en-US"/>
              <a:t>Effective</a:t>
            </a:r>
          </a:p>
          <a:p>
            <a:pPr eaLnBrk="1" hangingPunct="1"/>
            <a:r>
              <a:rPr lang="en-US" altLang="en-US"/>
              <a:t>Enhances staff performance</a:t>
            </a:r>
          </a:p>
          <a:p>
            <a:pPr eaLnBrk="1" hangingPunct="1"/>
            <a:r>
              <a:rPr lang="en-US" altLang="en-US"/>
              <a:t>Uses intellectual assets</a:t>
            </a:r>
          </a:p>
          <a:p>
            <a:pPr eaLnBrk="1" hangingPunct="1"/>
            <a:r>
              <a:rPr lang="en-US" altLang="en-US"/>
              <a:t>Leverages partners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CEEAC385-C18C-78BE-7099-9981F88338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Networks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9020AA78-4630-30FE-5E7D-400D0A9A8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Organizations changing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Flatter structures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Instant communication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Flexible specialization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Alliances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Loosely articulated networks as destinations or value chains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Businesses can </a:t>
            </a:r>
            <a:r>
              <a:rPr lang="ja-JP" altLang="en-US"/>
              <a:t>‘</a:t>
            </a:r>
            <a:r>
              <a:rPr lang="en-US" altLang="ja-JP"/>
              <a:t>embed</a:t>
            </a:r>
            <a:r>
              <a:rPr lang="ja-JP" altLang="en-US"/>
              <a:t>’</a:t>
            </a: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A573C241-BAA8-2A84-AB18-978CEC642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Approach Useful for Tourism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BA4981F9-2F11-AE00-8E5D-A5BC47810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Tourism needs collaboration to deliver product</a:t>
            </a:r>
          </a:p>
          <a:p>
            <a:pPr eaLnBrk="1" hangingPunct="1"/>
            <a:r>
              <a:rPr lang="en-US" altLang="en-US"/>
              <a:t>Acts as a flexible diagnostic tool </a:t>
            </a:r>
          </a:p>
          <a:p>
            <a:pPr eaLnBrk="1" hangingPunct="1"/>
            <a:r>
              <a:rPr lang="en-US" altLang="en-US"/>
              <a:t>Give insights into business behaviour</a:t>
            </a:r>
          </a:p>
          <a:p>
            <a:pPr eaLnBrk="1" hangingPunct="1"/>
            <a:r>
              <a:rPr lang="en-US" altLang="en-US"/>
              <a:t>Shows how destination networks can be optimized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08618EA0-726D-82E0-BF1B-9B1088F02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Tourism Networks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06ED45B4-4547-6288-971D-69A6EE4E4D3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Networks</a:t>
            </a:r>
          </a:p>
          <a:p>
            <a:pPr lvl="1" eaLnBrk="1" hangingPunct="1"/>
            <a:r>
              <a:rPr lang="en-US" altLang="en-US" sz="2800"/>
              <a:t>Actors</a:t>
            </a:r>
          </a:p>
          <a:p>
            <a:pPr lvl="1" eaLnBrk="1" hangingPunct="1"/>
            <a:r>
              <a:rPr lang="en-US" altLang="en-US" sz="2800"/>
              <a:t>Relationships</a:t>
            </a:r>
          </a:p>
          <a:p>
            <a:pPr lvl="1" eaLnBrk="1" hangingPunct="1"/>
            <a:r>
              <a:rPr lang="en-US" altLang="en-US" sz="2800"/>
              <a:t>Resources</a:t>
            </a:r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673605D8-1CDB-E894-20E9-35D60C1449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</a:t>
            </a:r>
          </a:p>
          <a:p>
            <a:pPr lvl="1" eaLnBrk="1" hangingPunct="1"/>
            <a:r>
              <a:rPr lang="en-US" altLang="en-US" sz="2800"/>
              <a:t>Innovative</a:t>
            </a:r>
          </a:p>
          <a:p>
            <a:pPr lvl="1" eaLnBrk="1" hangingPunct="1"/>
            <a:r>
              <a:rPr lang="en-US" altLang="en-US" sz="2800"/>
              <a:t>Networks of businesses</a:t>
            </a:r>
          </a:p>
          <a:p>
            <a:pPr lvl="1" eaLnBrk="1" hangingPunct="1"/>
            <a:r>
              <a:rPr lang="en-US" altLang="en-US" sz="2800"/>
              <a:t>Networks of destination organizations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FAC15D26-263C-407D-AC5F-BB89438BA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Benefits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37237BDE-E3E0-4145-9B60-C4F437687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6164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AU" altLang="en-US" sz="2800"/>
              <a:t>For tourism businesses membership of a network delivers a range of benefits including: </a:t>
            </a:r>
          </a:p>
          <a:p>
            <a:pPr algn="just" eaLnBrk="1" hangingPunct="1">
              <a:lnSpc>
                <a:spcPct val="90000"/>
              </a:lnSpc>
            </a:pPr>
            <a:endParaRPr lang="en-AU" altLang="en-US" sz="2800">
              <a:latin typeface="Times New Roman" panose="02020603050405020304" pitchFamily="18" charset="0"/>
            </a:endParaRPr>
          </a:p>
          <a:p>
            <a:pPr lvl="2" algn="just" eaLnBrk="1" hangingPunct="1">
              <a:lnSpc>
                <a:spcPct val="90000"/>
              </a:lnSpc>
            </a:pPr>
            <a:r>
              <a:rPr lang="en-AU" altLang="ja-JP" sz="2800"/>
              <a:t>Scale and scope economies (such as alliances);</a:t>
            </a:r>
          </a:p>
          <a:p>
            <a:pPr lvl="2" eaLnBrk="1" hangingPunct="1">
              <a:lnSpc>
                <a:spcPct val="90000"/>
              </a:lnSpc>
            </a:pPr>
            <a:r>
              <a:rPr lang="en-AU" altLang="ja-JP" sz="2800"/>
              <a:t>Coordination of complementary assets (such as marketing synergies); and </a:t>
            </a:r>
          </a:p>
          <a:p>
            <a:pPr lvl="2" eaLnBrk="1" hangingPunct="1">
              <a:lnSpc>
                <a:spcPct val="90000"/>
              </a:lnSpc>
            </a:pPr>
            <a:r>
              <a:rPr lang="en-AU" altLang="ja-JP" sz="2800"/>
              <a:t>Higher strategic benefits where the members of the network share a common vision (such as destination branding).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A1A20A04-6224-4302-03F6-8B064D514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Networks in the Future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51882B55-C247-686B-321F-9742912790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Internal</a:t>
            </a:r>
          </a:p>
          <a:p>
            <a:pPr eaLnBrk="1" hangingPunct="1"/>
            <a:r>
              <a:rPr lang="en-US" altLang="en-US"/>
              <a:t>Vertical</a:t>
            </a:r>
          </a:p>
          <a:p>
            <a:pPr eaLnBrk="1" hangingPunct="1"/>
            <a:r>
              <a:rPr lang="en-US" altLang="en-US"/>
              <a:t>Inter-market</a:t>
            </a:r>
          </a:p>
          <a:p>
            <a:pPr eaLnBrk="1" hangingPunct="1"/>
            <a:r>
              <a:rPr lang="en-US" altLang="en-US"/>
              <a:t>Opportunity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F5C5DD36-F5C1-2EA3-60C1-C2505BA6B4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Small Businesses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C0E335F5-E3C0-6C7B-9800-74E77BAFB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Tourism dominated by SMEs and entrepreneurs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No agreed definition of small businesses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SMEs protected by policy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SMEs seen as force for good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BUT - undermanaged?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D67C37D0-AA9B-863F-C2E6-C8787A562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8416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SMEs and the Destination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CCFED7D7-081A-824D-D49C-9A515DB4D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47800"/>
            <a:ext cx="8569325" cy="5149850"/>
          </a:xfrm>
        </p:spPr>
        <p:txBody>
          <a:bodyPr/>
          <a:lstStyle/>
          <a:p>
            <a:pPr marL="571500" indent="-457200" algn="just" eaLnBrk="1" hangingPunct="1">
              <a:defRPr/>
            </a:pPr>
            <a:r>
              <a:rPr lang="en-AU" altLang="ja-JP" sz="2800" dirty="0"/>
              <a:t>They rapidly diffuse income into the economy through strong backward linkages into the economy of a destination;</a:t>
            </a:r>
          </a:p>
          <a:p>
            <a:pPr marL="571500" indent="-457200" algn="just" eaLnBrk="1" hangingPunct="1">
              <a:defRPr/>
            </a:pPr>
            <a:r>
              <a:rPr lang="en-AU" altLang="ja-JP" sz="2800" dirty="0"/>
              <a:t>Similarly, they contribute to employment;</a:t>
            </a:r>
          </a:p>
          <a:p>
            <a:pPr marL="571500" indent="-457200" algn="just" eaLnBrk="1" hangingPunct="1">
              <a:defRPr/>
            </a:pPr>
            <a:r>
              <a:rPr lang="en-AU" altLang="ja-JP" sz="2800" dirty="0"/>
              <a:t>They provide a localised welcome and character by acting as a point of direct contact between the host community and the visitor; and </a:t>
            </a:r>
          </a:p>
          <a:p>
            <a:pPr marL="571500" indent="-457200" algn="just" eaLnBrk="1" hangingPunct="1">
              <a:defRPr/>
            </a:pPr>
            <a:r>
              <a:rPr lang="en-AU" altLang="ja-JP" sz="2800" dirty="0"/>
              <a:t>In a market that increasingly demands tailored experiences, SMEs play an important role in responding to tourists</a:t>
            </a:r>
            <a:r>
              <a:rPr lang="en-AU" altLang="en-US" sz="2800" dirty="0"/>
              <a:t>’</a:t>
            </a:r>
            <a:r>
              <a:rPr lang="en-AU" altLang="ja-JP" sz="2800" dirty="0"/>
              <a:t> demand and so facilitating </a:t>
            </a:r>
            <a:r>
              <a:rPr lang="en-AU" altLang="en-US" sz="2800" dirty="0"/>
              <a:t>‘</a:t>
            </a:r>
            <a:r>
              <a:rPr lang="en-AU" altLang="ja-JP" sz="2800" dirty="0"/>
              <a:t>flexible specialisation</a:t>
            </a:r>
            <a:r>
              <a:rPr lang="en-AU" altLang="en-US" sz="2800" dirty="0"/>
              <a:t>’</a:t>
            </a:r>
            <a:r>
              <a:rPr lang="en-AU" altLang="ja-JP" sz="2800" dirty="0"/>
              <a:t> (</a:t>
            </a:r>
            <a:r>
              <a:rPr lang="en-AU" altLang="ja-JP" sz="2800" dirty="0" err="1"/>
              <a:t>Ateljevic</a:t>
            </a:r>
            <a:r>
              <a:rPr lang="en-AU" altLang="ja-JP" sz="2800" dirty="0"/>
              <a:t> &amp; </a:t>
            </a:r>
            <a:r>
              <a:rPr lang="en-AU" altLang="ja-JP" sz="2800" dirty="0" err="1"/>
              <a:t>Doorne</a:t>
            </a:r>
            <a:r>
              <a:rPr lang="en-AU" altLang="ja-JP" sz="2800" dirty="0"/>
              <a:t>, 2001).  </a:t>
            </a:r>
          </a:p>
          <a:p>
            <a:pPr eaLnBrk="1" hangingPunct="1">
              <a:defRPr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02CF2EA2-54BA-FA54-8DB5-7561F931C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Entrepreneurs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FC281163-7FCF-A32F-98D0-E21277AEC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Who are they?</a:t>
            </a:r>
          </a:p>
          <a:p>
            <a:pPr eaLnBrk="1" hangingPunct="1"/>
            <a:r>
              <a:rPr lang="en-US" altLang="en-US" sz="2800"/>
              <a:t>Are all SMEs run by entrepreneurs?</a:t>
            </a:r>
          </a:p>
          <a:p>
            <a:pPr eaLnBrk="1" hangingPunct="1"/>
            <a:r>
              <a:rPr lang="en-US" altLang="en-US" sz="2800"/>
              <a:t>They play a key role in tourism development</a:t>
            </a:r>
          </a:p>
          <a:p>
            <a:pPr eaLnBrk="1" hangingPunct="1"/>
            <a:r>
              <a:rPr lang="en-US" altLang="en-US" sz="2800"/>
              <a:t>Three features</a:t>
            </a:r>
          </a:p>
          <a:p>
            <a:pPr lvl="1" eaLnBrk="1" hangingPunct="1"/>
            <a:r>
              <a:rPr lang="en-US" altLang="en-US"/>
              <a:t>Expertise</a:t>
            </a:r>
          </a:p>
          <a:p>
            <a:pPr lvl="1" eaLnBrk="1" hangingPunct="1"/>
            <a:r>
              <a:rPr lang="en-US" altLang="en-US"/>
              <a:t>Motivation</a:t>
            </a:r>
          </a:p>
          <a:p>
            <a:pPr lvl="1" eaLnBrk="1" hangingPunct="1"/>
            <a:r>
              <a:rPr lang="en-US" altLang="en-US"/>
              <a:t>Source of capital</a:t>
            </a:r>
          </a:p>
          <a:p>
            <a:pPr eaLnBrk="1" hangingPunct="1"/>
            <a:r>
              <a:rPr lang="en-US" altLang="en-US" sz="2800"/>
              <a:t>No blueprint for success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A032771E-E8F6-EFAF-3017-F28B53746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Tourism Human Resources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86DA1AB5-0B69-5924-A2CE-388B7F006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Tourism is labour intensive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Opportunities for women, the young and the less advantaged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Essential for tourism product delivery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Not taken seriously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Demographics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Jobs and working conditions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Management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539DAEC-BA1B-64A5-11A4-13BC110430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Lecture Objectives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B9A035C6-3C38-6761-FDD4-27CB6D4F9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713788" cy="45386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Understand that tourism businesses have a range of objectives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Be familiar with the causes of globalisation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Recognise the responses of tourism businesses to globalisation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Appreciate the benefits of knowledge management for tourism businesses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Realise the explanatory power of network analysis for understanding the tourism industry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Be aware of the importance of embedding within networks for tourism businesses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Recognise the distinction between small businesses and entrepreneurs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Understand the characteristics of tourism small businesses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Appreciate the critical importance of human resources to tourism businesses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Be aware of the challenges facing tourism human resources</a:t>
            </a:r>
          </a:p>
          <a:p>
            <a:pPr algn="just" eaLnBrk="1" hangingPunct="1">
              <a:lnSpc>
                <a:spcPct val="90000"/>
              </a:lnSpc>
            </a:pPr>
            <a:r>
              <a:rPr lang="en-AU" altLang="en-US" sz="2000"/>
              <a:t>Recognise the disruption to the sector caused by the COVID-19 pandemic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4DB5A504-6418-0811-0980-1897CF197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98450"/>
          </a:xfrm>
        </p:spPr>
        <p:txBody>
          <a:bodyPr/>
          <a:lstStyle/>
          <a:p>
            <a:pPr eaLnBrk="1" hangingPunct="1"/>
            <a:r>
              <a:rPr lang="en-US" altLang="en-US"/>
              <a:t>COVID-19 and the Tourism Industry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7AAF53AF-163C-2C4D-F90E-6833AFA2C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4963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Unprecedented impact on the tourism industry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Transformative and accelerant of trends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Two approaches: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Non-pharmaceutical – very damaging for tourism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Vaccines –very effective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Impact of the pandemic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Demand depressed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Forced business closures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Events cancelled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Capacity of organizations reduced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Technology used to reduce social contact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D8587607-A19F-E7F6-0436-3384033433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Industry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D1F3B213-61FC-6E44-608A-A4E332FF2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Tourism businesses allow the tourism experience to happen</a:t>
            </a:r>
          </a:p>
          <a:p>
            <a:pPr eaLnBrk="1" hangingPunct="1"/>
            <a:r>
              <a:rPr lang="en-US" altLang="en-US" sz="2800"/>
              <a:t>Business Objectives:</a:t>
            </a:r>
          </a:p>
          <a:p>
            <a:pPr lvl="1" eaLnBrk="1" hangingPunct="1"/>
            <a:r>
              <a:rPr lang="en-US" altLang="en-US" sz="2400"/>
              <a:t>Profit</a:t>
            </a:r>
          </a:p>
          <a:p>
            <a:pPr lvl="1" eaLnBrk="1" hangingPunct="1"/>
            <a:r>
              <a:rPr lang="en-US" altLang="en-US" sz="2400"/>
              <a:t>Sales</a:t>
            </a:r>
          </a:p>
          <a:p>
            <a:pPr lvl="1" eaLnBrk="1" hangingPunct="1"/>
            <a:r>
              <a:rPr lang="en-US" altLang="en-US" sz="2400"/>
              <a:t>Prestige</a:t>
            </a:r>
          </a:p>
          <a:p>
            <a:pPr lvl="1" eaLnBrk="1" hangingPunct="1"/>
            <a:r>
              <a:rPr lang="en-US" altLang="en-US" sz="2400"/>
              <a:t>Output</a:t>
            </a:r>
          </a:p>
          <a:p>
            <a:pPr lvl="1" eaLnBrk="1" hangingPunct="1"/>
            <a:r>
              <a:rPr lang="en-US" altLang="en-US" sz="2400"/>
              <a:t>Satisficing</a:t>
            </a:r>
          </a:p>
          <a:p>
            <a:pPr lvl="1" eaLnBrk="1" hangingPunct="1"/>
            <a:r>
              <a:rPr lang="en-US" altLang="en-US" sz="2400"/>
              <a:t>A quiet life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F90EA136-B863-8D27-2971-C0AC6BC0D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 Issues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9697D09D-5EE0-A0B7-B1FD-34B8131FC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just" eaLnBrk="1" hangingPunct="1">
              <a:buFontTx/>
              <a:buNone/>
            </a:pPr>
            <a:r>
              <a:rPr lang="en-AU" altLang="en-US"/>
              <a:t>1.	Globalisation;</a:t>
            </a:r>
          </a:p>
          <a:p>
            <a:pPr marL="457200" lvl="1" indent="0" eaLnBrk="1" hangingPunct="1">
              <a:buFontTx/>
              <a:buNone/>
            </a:pPr>
            <a:r>
              <a:rPr lang="en-AU" altLang="en-US"/>
              <a:t>2.	The knowledge economy;</a:t>
            </a:r>
          </a:p>
          <a:p>
            <a:pPr marL="457200" lvl="1" indent="0" eaLnBrk="1" hangingPunct="1">
              <a:buFontTx/>
              <a:buNone/>
            </a:pPr>
            <a:r>
              <a:rPr lang="en-AU" altLang="en-US"/>
              <a:t>3.	Networks;</a:t>
            </a:r>
          </a:p>
          <a:p>
            <a:pPr marL="457200" lvl="1" indent="0" eaLnBrk="1" hangingPunct="1">
              <a:buFontTx/>
              <a:buNone/>
            </a:pPr>
            <a:r>
              <a:rPr lang="en-AU" altLang="en-US"/>
              <a:t>4.	Small businesses; and </a:t>
            </a:r>
          </a:p>
          <a:p>
            <a:pPr marL="457200" lvl="1" indent="0" eaLnBrk="1" hangingPunct="1">
              <a:buFontTx/>
              <a:buNone/>
            </a:pPr>
            <a:r>
              <a:rPr lang="en-AU" altLang="en-US"/>
              <a:t>5.	Human resources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B389F28-3088-27E1-19A5-0666027A2C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Globalization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463EE39E-27CF-000A-E7C3-E1C9107B6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Boundarylessness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Drivers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Technology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Economy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Politics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Culture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Environment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Business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96C60205-FB9B-31CC-01EE-77C417393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Service Sector Strategies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CDB7EE26-569D-58F7-B97B-241D64505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Strategic capability to develop national responsiveness</a:t>
            </a:r>
          </a:p>
          <a:p>
            <a:pPr eaLnBrk="1" hangingPunct="1"/>
            <a:r>
              <a:rPr lang="en-US" altLang="en-US"/>
              <a:t>Administrative structure to allow networking flexibility</a:t>
            </a:r>
          </a:p>
          <a:p>
            <a:pPr eaLnBrk="1" hangingPunct="1"/>
            <a:r>
              <a:rPr lang="en-US" altLang="en-US"/>
              <a:t>Alliances and partnerships</a:t>
            </a:r>
          </a:p>
          <a:p>
            <a:pPr eaLnBrk="1" hangingPunct="1"/>
            <a:r>
              <a:rPr lang="en-US" altLang="en-US"/>
              <a:t>Internationalization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604CAF23-8BFE-EB0C-8647-8A0F9F2439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Managing Knowledge in the Sector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9A7740C6-B37B-CD9F-5E65-C86A41038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Generation and transfer of knowledge to the tourism sector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Knowledge-based economy based on the production, distribution and use of knowledge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Technology facilitates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Depends on people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Abundance of knowledge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K-commerce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AA53DE88-2145-B7F7-249A-50E4E8099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Knowledge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822EB194-2A83-2581-7223-4A9C6C4FAB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Tacit knowledge</a:t>
            </a:r>
          </a:p>
          <a:p>
            <a:pPr eaLnBrk="1" hangingPunct="1"/>
            <a:r>
              <a:rPr lang="en-US" altLang="en-US"/>
              <a:t>Explicit knowledge</a:t>
            </a:r>
          </a:p>
          <a:p>
            <a:pPr eaLnBrk="1" hangingPunct="1"/>
            <a:r>
              <a:rPr lang="en-US" altLang="en-US"/>
              <a:t>Transfer the key for tourism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6ABECBE5-164B-84C7-ACD2-C923C0BE35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Issue of Scale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D25CD026-FC97-87F3-58C3-A20DFA392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Knowledge management traditionally for individual organizations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Destinations are networks of many organizations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Articulation of knowledge from individual organizations through networks is the key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642</Words>
  <Application>Microsoft Office PowerPoint</Application>
  <PresentationFormat>On-screen Show (4:3)</PresentationFormat>
  <Paragraphs>141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Blank Presentation</vt:lpstr>
      <vt:lpstr>Contemporary Tourism</vt:lpstr>
      <vt:lpstr>Lecture Objectives</vt:lpstr>
      <vt:lpstr>The Industry</vt:lpstr>
      <vt:lpstr>Key Issues</vt:lpstr>
      <vt:lpstr>Globalization</vt:lpstr>
      <vt:lpstr>Service Sector Strategies</vt:lpstr>
      <vt:lpstr>Managing Knowledge in the Sector</vt:lpstr>
      <vt:lpstr>Types of Knowledge</vt:lpstr>
      <vt:lpstr>The Issue of Scale</vt:lpstr>
      <vt:lpstr>Benefits of KM</vt:lpstr>
      <vt:lpstr>Networks</vt:lpstr>
      <vt:lpstr>Approach Useful for Tourism</vt:lpstr>
      <vt:lpstr>Tourism Networks</vt:lpstr>
      <vt:lpstr>Benefits</vt:lpstr>
      <vt:lpstr>Networks in the Future</vt:lpstr>
      <vt:lpstr>Small Businesses</vt:lpstr>
      <vt:lpstr>SMEs and the Destination</vt:lpstr>
      <vt:lpstr>Entrepreneurs</vt:lpstr>
      <vt:lpstr>Tourism Human Resources</vt:lpstr>
      <vt:lpstr>COVID-19 and the Tourism Industry</vt:lpstr>
    </vt:vector>
  </TitlesOfParts>
  <Company>chris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14</cp:revision>
  <dcterms:created xsi:type="dcterms:W3CDTF">2007-09-25T11:26:34Z</dcterms:created>
  <dcterms:modified xsi:type="dcterms:W3CDTF">2023-01-07T15:29:01Z</dcterms:modified>
</cp:coreProperties>
</file>